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embeddedFontLst>
    <p:embeddedFont>
      <p:font typeface="Cavolini" panose="03000502040302020204" pitchFamily="66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319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SRNTGT024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Ostrovnoy</a:t>
            </a:r>
            <a:r>
              <a:rPr lang="en-GB" sz="4000" dirty="0"/>
              <a:t> Munitions Factory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map of a sea&#10;&#10;Description automatically generated">
            <a:extLst>
              <a:ext uri="{FF2B5EF4-FFF2-40B4-BE49-F238E27FC236}">
                <a16:creationId xmlns:a16="http://schemas.microsoft.com/office/drawing/2014/main" id="{3EDEEBC6-9E9F-F6D8-616B-8223A3CC00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77" t="6560" r="22739" b="4855"/>
          <a:stretch/>
        </p:blipFill>
        <p:spPr>
          <a:xfrm>
            <a:off x="-1" y="1948131"/>
            <a:ext cx="15119351" cy="8721987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73869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Ostrovnoy</a:t>
            </a:r>
            <a:r>
              <a:rPr lang="en-GB" sz="1400" b="1" dirty="0"/>
              <a:t> Munitions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SRNTGT024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V="1">
            <a:off x="7740443" y="6234044"/>
            <a:ext cx="1248812" cy="728886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6542141" y="5735565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568E9E9-0E70-88A9-68C9-10F45AA0DDAA}"/>
              </a:ext>
            </a:extLst>
          </p:cNvPr>
          <p:cNvSpPr txBox="1"/>
          <p:nvPr/>
        </p:nvSpPr>
        <p:spPr>
          <a:xfrm>
            <a:off x="-7986933" y="5192017"/>
            <a:ext cx="34584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-camera 139.763803 7.611234 705.545091 </a:t>
            </a:r>
          </a:p>
          <a:p>
            <a:r>
              <a:rPr lang="en-GB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GB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cameradir</a:t>
            </a:r>
            <a:r>
              <a:rPr lang="en-GB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0.255265 -0.235157 -0.93783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map of land with water&#10;&#10;Description automatically generated">
            <a:extLst>
              <a:ext uri="{FF2B5EF4-FFF2-40B4-BE49-F238E27FC236}">
                <a16:creationId xmlns:a16="http://schemas.microsoft.com/office/drawing/2014/main" id="{D8001840-C37A-3F88-FCDB-A31582EBE9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16989" t="15484" r="29814" b="11676"/>
          <a:stretch/>
        </p:blipFill>
        <p:spPr>
          <a:xfrm>
            <a:off x="0" y="1936460"/>
            <a:ext cx="15119350" cy="8733658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2588455" y="5299612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Ostrovnoy</a:t>
            </a:r>
            <a:r>
              <a:rPr lang="en-GB" sz="1400" b="1" dirty="0"/>
              <a:t> Munitions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SRNTGT024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28" idx="1"/>
          </p:cNvCxnSpPr>
          <p:nvPr/>
        </p:nvCxnSpPr>
        <p:spPr>
          <a:xfrm>
            <a:off x="4458355" y="5746652"/>
            <a:ext cx="2525758" cy="5039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A03C763-C105-0A15-5049-327882F50B1C}"/>
              </a:ext>
            </a:extLst>
          </p:cNvPr>
          <p:cNvSpPr/>
          <p:nvPr/>
        </p:nvSpPr>
        <p:spPr>
          <a:xfrm rot="1362022">
            <a:off x="6977575" y="6193692"/>
            <a:ext cx="168813" cy="17897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 descr="A map of a city&#10;&#10;Description automatically generated">
            <a:extLst>
              <a:ext uri="{FF2B5EF4-FFF2-40B4-BE49-F238E27FC236}">
                <a16:creationId xmlns:a16="http://schemas.microsoft.com/office/drawing/2014/main" id="{DC1119E2-CF94-D200-F119-35655B8688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488" t="20277" r="40917" b="9422"/>
          <a:stretch/>
        </p:blipFill>
        <p:spPr>
          <a:xfrm>
            <a:off x="10000073" y="5820324"/>
            <a:ext cx="4474630" cy="4484158"/>
          </a:xfrm>
          <a:prstGeom prst="rect">
            <a:avLst/>
          </a:prstGeom>
          <a:ln>
            <a:solidFill>
              <a:schemeClr val="bg1"/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596105B-6B55-4B0C-647C-42B3CD52E8CC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7027448" y="6365733"/>
            <a:ext cx="4958596" cy="15121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F5DDC4A8-19A0-74DF-2DBA-98F100D0E6D3}"/>
              </a:ext>
            </a:extLst>
          </p:cNvPr>
          <p:cNvSpPr/>
          <p:nvPr/>
        </p:nvSpPr>
        <p:spPr>
          <a:xfrm rot="1081411">
            <a:off x="12116485" y="7054770"/>
            <a:ext cx="1213800" cy="10356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572735F-FAC2-21FA-DDD3-92C48FEF8358}"/>
              </a:ext>
            </a:extLst>
          </p:cNvPr>
          <p:cNvCxnSpPr>
            <a:cxnSpLocks/>
          </p:cNvCxnSpPr>
          <p:nvPr/>
        </p:nvCxnSpPr>
        <p:spPr>
          <a:xfrm>
            <a:off x="7174384" y="6250605"/>
            <a:ext cx="5134847" cy="6417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green screen shot of a city&#10;&#10;Description automatically generated">
            <a:extLst>
              <a:ext uri="{FF2B5EF4-FFF2-40B4-BE49-F238E27FC236}">
                <a16:creationId xmlns:a16="http://schemas.microsoft.com/office/drawing/2014/main" id="{B0B7E8AC-C8E2-05CE-4259-DE266114D6E0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79000"/>
                    </a14:imgEffect>
                    <a14:imgEffect>
                      <a14:colorTemperature colorTemp="7502"/>
                    </a14:imgEffect>
                    <a14:imgEffect>
                      <a14:saturation sat="63000"/>
                    </a14:imgEffect>
                    <a14:imgEffect>
                      <a14:brightnessContrast bright="6000" contrast="8000"/>
                    </a14:imgEffect>
                  </a14:imgLayer>
                </a14:imgProps>
              </a:ext>
            </a:extLst>
          </a:blip>
          <a:srcRect l="24564" r="24988"/>
          <a:stretch/>
        </p:blipFill>
        <p:spPr>
          <a:xfrm>
            <a:off x="9160015" y="2174245"/>
            <a:ext cx="4958596" cy="41465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48A0AF9-7B53-97A2-E2FB-6283783812AA}"/>
              </a:ext>
            </a:extLst>
          </p:cNvPr>
          <p:cNvSpPr/>
          <p:nvPr/>
        </p:nvSpPr>
        <p:spPr>
          <a:xfrm>
            <a:off x="10438228" y="4979963"/>
            <a:ext cx="2307101" cy="858129"/>
          </a:xfrm>
          <a:custGeom>
            <a:avLst/>
            <a:gdLst>
              <a:gd name="connsiteX0" fmla="*/ 2307101 w 2307101"/>
              <a:gd name="connsiteY0" fmla="*/ 42203 h 858129"/>
              <a:gd name="connsiteX1" fmla="*/ 2293034 w 2307101"/>
              <a:gd name="connsiteY1" fmla="*/ 858129 h 858129"/>
              <a:gd name="connsiteX2" fmla="*/ 0 w 2307101"/>
              <a:gd name="connsiteY2" fmla="*/ 858129 h 858129"/>
              <a:gd name="connsiteX3" fmla="*/ 28135 w 2307101"/>
              <a:gd name="connsiteY3" fmla="*/ 0 h 858129"/>
              <a:gd name="connsiteX4" fmla="*/ 2307101 w 2307101"/>
              <a:gd name="connsiteY4" fmla="*/ 42203 h 858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07101" h="858129">
                <a:moveTo>
                  <a:pt x="2307101" y="42203"/>
                </a:moveTo>
                <a:lnTo>
                  <a:pt x="2293034" y="858129"/>
                </a:lnTo>
                <a:lnTo>
                  <a:pt x="0" y="858129"/>
                </a:lnTo>
                <a:lnTo>
                  <a:pt x="28135" y="0"/>
                </a:lnTo>
                <a:lnTo>
                  <a:pt x="2307101" y="42203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40EA8481-AACB-3AF1-53F8-09749F90F33B}"/>
              </a:ext>
            </a:extLst>
          </p:cNvPr>
          <p:cNvSpPr txBox="1"/>
          <p:nvPr/>
        </p:nvSpPr>
        <p:spPr>
          <a:xfrm>
            <a:off x="9173078" y="5904892"/>
            <a:ext cx="42876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-camera 139.763803 7.611234 705.545091 </a:t>
            </a:r>
          </a:p>
          <a:p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cameradir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0.255265 -0.235157 -0.93783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D49ED2F-87AB-2FC4-7584-2EAB15A55626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78295E3-6759-E673-E350-64CAD700FBD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2" name="Picture 3">
              <a:extLst>
                <a:ext uri="{FF2B5EF4-FFF2-40B4-BE49-F238E27FC236}">
                  <a16:creationId xmlns:a16="http://schemas.microsoft.com/office/drawing/2014/main" id="{AE229B2F-C3AA-01B8-B906-AFC9C29EF1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84E6746-CF44-ACC5-491D-9754FA483D2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85FFE878-5A7A-3DCD-0927-A45C847DA6C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23B553F8-965C-4FFC-86B4-67A83E7D438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06E231ED-25E8-3486-860E-62A441C5C7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F14B28A-8E3A-6547-7C89-0CE63F1476D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6D55320F-83D7-B5A5-CFF1-9A28201E45A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D2C97B-EE76-A1F9-E5C1-101AE99C904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98FFD3E-D6A7-4A36-0564-B1DA879A344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A4699B3-F467-377F-3CED-3C2C098F6E81}"/>
                </a:ext>
              </a:extLst>
            </p:cNvPr>
            <p:cNvSpPr txBox="1"/>
            <p:nvPr/>
          </p:nvSpPr>
          <p:spPr>
            <a:xfrm>
              <a:off x="2429057" y="945322"/>
              <a:ext cx="368562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DOI:1998-MAY-24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3F36507-3E37-3573-86E1-19C5385BA50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336E71F-6597-C563-9FB5-07AE1028822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58" name="Picture 5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0BB75A0B-E89E-E5A0-42C7-18A9ED7C6C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9" name="Rektangel 11">
              <a:extLst>
                <a:ext uri="{FF2B5EF4-FFF2-40B4-BE49-F238E27FC236}">
                  <a16:creationId xmlns:a16="http://schemas.microsoft.com/office/drawing/2014/main" id="{6E7A9900-CB5D-54F8-6E7F-1691CC362CFE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12C35187-39F4-6BA7-4038-D36921068A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352" t="27033" r="38157" b="30851"/>
          <a:stretch/>
        </p:blipFill>
        <p:spPr>
          <a:xfrm>
            <a:off x="-860" y="1882615"/>
            <a:ext cx="15118275" cy="880919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  <a:stCxn id="43" idx="3"/>
            <a:endCxn id="15" idx="1"/>
          </p:cNvCxnSpPr>
          <p:nvPr/>
        </p:nvCxnSpPr>
        <p:spPr>
          <a:xfrm flipV="1">
            <a:off x="3637275" y="5854222"/>
            <a:ext cx="3855876" cy="20882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88BC5C-C7C2-04C0-BD62-6BC82AD7A78D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088258" y="5495428"/>
            <a:ext cx="3261263" cy="127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55B7AE4-9356-4FB0-F407-246A787474E3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9257765" y="7851873"/>
            <a:ext cx="1757903" cy="2905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5F163F3-6776-F57B-C6A4-8BE39BED9FB1}"/>
              </a:ext>
            </a:extLst>
          </p:cNvPr>
          <p:cNvCxnSpPr>
            <a:cxnSpLocks/>
            <a:stCxn id="21" idx="0"/>
            <a:endCxn id="48" idx="5"/>
          </p:cNvCxnSpPr>
          <p:nvPr/>
        </p:nvCxnSpPr>
        <p:spPr>
          <a:xfrm flipH="1">
            <a:off x="7885351" y="5373961"/>
            <a:ext cx="4422673" cy="1217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FDDFEA1-A4CD-2343-67F3-3BFF6F3588EE}"/>
              </a:ext>
            </a:extLst>
          </p:cNvPr>
          <p:cNvSpPr/>
          <p:nvPr/>
        </p:nvSpPr>
        <p:spPr>
          <a:xfrm>
            <a:off x="7220566" y="457050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25B41D-0B59-2569-D33E-860CFCFFD63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189307" y="4098095"/>
            <a:ext cx="4140284" cy="66232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DD464101-4F17-6D8B-A204-B1A67201AD46}"/>
              </a:ext>
            </a:extLst>
          </p:cNvPr>
          <p:cNvSpPr/>
          <p:nvPr/>
        </p:nvSpPr>
        <p:spPr>
          <a:xfrm>
            <a:off x="6240496" y="5305514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AEC539AB-EBCA-AA84-033A-E2EFE3216D58}"/>
              </a:ext>
            </a:extLst>
          </p:cNvPr>
          <p:cNvSpPr/>
          <p:nvPr/>
        </p:nvSpPr>
        <p:spPr>
          <a:xfrm>
            <a:off x="7384126" y="566430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9" name="Google Shape;171;p20">
            <a:extLst>
              <a:ext uri="{FF2B5EF4-FFF2-40B4-BE49-F238E27FC236}">
                <a16:creationId xmlns:a16="http://schemas.microsoft.com/office/drawing/2014/main" id="{675568B8-488C-A44F-CB64-4BF3839F66F0}"/>
              </a:ext>
            </a:extLst>
          </p:cNvPr>
          <p:cNvSpPr txBox="1"/>
          <p:nvPr/>
        </p:nvSpPr>
        <p:spPr>
          <a:xfrm>
            <a:off x="11015668" y="6297485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03.208 E 039 30.659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56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E4F2BF3-2843-C89B-0099-09E0CC5168F2}"/>
              </a:ext>
            </a:extLst>
          </p:cNvPr>
          <p:cNvCxnSpPr>
            <a:cxnSpLocks/>
            <a:stCxn id="19" idx="0"/>
            <a:endCxn id="49" idx="5"/>
          </p:cNvCxnSpPr>
          <p:nvPr/>
        </p:nvCxnSpPr>
        <p:spPr>
          <a:xfrm flipH="1">
            <a:off x="7765689" y="6297485"/>
            <a:ext cx="4520029" cy="9348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5F1DA57-E676-C83F-C11D-28A5AF92C636}"/>
              </a:ext>
            </a:extLst>
          </p:cNvPr>
          <p:cNvSpPr/>
          <p:nvPr/>
        </p:nvSpPr>
        <p:spPr>
          <a:xfrm>
            <a:off x="8895671" y="775260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8D8F88B1-D06F-1575-D0E7-56CE9B030B71}"/>
              </a:ext>
            </a:extLst>
          </p:cNvPr>
          <p:cNvSpPr/>
          <p:nvPr/>
        </p:nvSpPr>
        <p:spPr>
          <a:xfrm>
            <a:off x="7558277" y="640145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E4865C7-004D-F406-7BFD-BA9EB94CDBC8}"/>
              </a:ext>
            </a:extLst>
          </p:cNvPr>
          <p:cNvSpPr/>
          <p:nvPr/>
        </p:nvSpPr>
        <p:spPr>
          <a:xfrm>
            <a:off x="7438615" y="704246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B817DB9-A3C2-E32D-6C01-8C8A3EAC49EF}"/>
              </a:ext>
            </a:extLst>
          </p:cNvPr>
          <p:cNvSpPr/>
          <p:nvPr/>
        </p:nvSpPr>
        <p:spPr>
          <a:xfrm>
            <a:off x="5551085" y="4294984"/>
            <a:ext cx="4753763" cy="4270342"/>
          </a:xfrm>
          <a:custGeom>
            <a:avLst/>
            <a:gdLst>
              <a:gd name="connsiteX0" fmla="*/ 0 w 3277772"/>
              <a:gd name="connsiteY0" fmla="*/ 2152357 h 3305907"/>
              <a:gd name="connsiteX1" fmla="*/ 661181 w 3277772"/>
              <a:gd name="connsiteY1" fmla="*/ 0 h 3305907"/>
              <a:gd name="connsiteX2" fmla="*/ 3277772 w 3277772"/>
              <a:gd name="connsiteY2" fmla="*/ 858129 h 3305907"/>
              <a:gd name="connsiteX3" fmla="*/ 2546252 w 3277772"/>
              <a:gd name="connsiteY3" fmla="*/ 3305907 h 3305907"/>
              <a:gd name="connsiteX4" fmla="*/ 0 w 3277772"/>
              <a:gd name="connsiteY4" fmla="*/ 2152357 h 330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7772" h="3305907">
                <a:moveTo>
                  <a:pt x="0" y="2152357"/>
                </a:moveTo>
                <a:lnTo>
                  <a:pt x="661181" y="0"/>
                </a:lnTo>
                <a:lnTo>
                  <a:pt x="3277772" y="858129"/>
                </a:lnTo>
                <a:lnTo>
                  <a:pt x="2546252" y="3305907"/>
                </a:lnTo>
                <a:lnTo>
                  <a:pt x="0" y="215235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0D17A06-3C5C-CA0D-DC94-8F0E746EA94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B5A79B1-F688-ED3A-AD29-0F61D4A5687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8" name="Picture 3">
              <a:extLst>
                <a:ext uri="{FF2B5EF4-FFF2-40B4-BE49-F238E27FC236}">
                  <a16:creationId xmlns:a16="http://schemas.microsoft.com/office/drawing/2014/main" id="{8EFC1D5B-CC82-071C-8A92-631190CD7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1209CE3-0573-63C1-ECD8-3670CB0B6C1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20007831-165D-6ABC-F2DF-182D2CE510E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2BB8CBE9-C070-E1FB-80E1-15CA8E19D6A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0B55E47-9294-DD75-91B4-C67A20D8C7F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F9A65BAC-3BE8-4DEF-9AC8-81CE840038D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2CC0DDF-B7B5-96BF-E8AF-138A1498246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6E75A5AA-AB5B-253E-F1B3-6DB89A457F1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A4E9EBA-61AE-8977-D54C-71F8307A7B8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9C1D9C2-9D86-5B96-5B4F-EAFB38E18E7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017A282-8982-1DDE-CEDE-F6AE72C1627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EBCD7FD-5C16-A0CE-BB84-D87DBD00788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84" name="Picture 8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E5821EC-E756-7C04-7EF4-4E19D46F9D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85" name="Rektangel 11">
              <a:extLst>
                <a:ext uri="{FF2B5EF4-FFF2-40B4-BE49-F238E27FC236}">
                  <a16:creationId xmlns:a16="http://schemas.microsoft.com/office/drawing/2014/main" id="{72548BC1-E111-DB6C-825B-6F38F39E30A5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2" name="Picture 2">
            <a:extLst>
              <a:ext uri="{FF2B5EF4-FFF2-40B4-BE49-F238E27FC236}">
                <a16:creationId xmlns:a16="http://schemas.microsoft.com/office/drawing/2014/main" id="{70D0FEF2-B02B-0AC9-F1B5-3B2A307CF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 l="9160"/>
          <a:stretch/>
        </p:blipFill>
        <p:spPr bwMode="auto">
          <a:xfrm>
            <a:off x="473049" y="8242250"/>
            <a:ext cx="3947736" cy="150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1097175" y="754088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PRODUCTION FACILITY 1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03.014 E 039 30.871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 FT</a:t>
            </a:r>
            <a:endParaRPr sz="1000" b="1" dirty="0"/>
          </a:p>
        </p:txBody>
      </p:sp>
      <p:pic>
        <p:nvPicPr>
          <p:cNvPr id="95" name="Picture 3">
            <a:extLst>
              <a:ext uri="{FF2B5EF4-FFF2-40B4-BE49-F238E27FC236}">
                <a16:creationId xmlns:a16="http://schemas.microsoft.com/office/drawing/2014/main" id="{002D1A3B-AAC9-01E3-12D4-F98BE3A15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1171018" y="4172998"/>
            <a:ext cx="2275947" cy="1264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1" name="Google Shape;171;p20">
            <a:extLst>
              <a:ext uri="{FF2B5EF4-FFF2-40B4-BE49-F238E27FC236}">
                <a16:creationId xmlns:a16="http://schemas.microsoft.com/office/drawing/2014/main" id="{F1EF0557-1249-1186-319E-EFBC58F05C5E}"/>
              </a:ext>
            </a:extLst>
          </p:cNvPr>
          <p:cNvSpPr txBox="1"/>
          <p:nvPr/>
        </p:nvSpPr>
        <p:spPr>
          <a:xfrm>
            <a:off x="11037974" y="5373961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03.224 E 039 30.775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54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pic>
        <p:nvPicPr>
          <p:cNvPr id="96" name="Picture 3">
            <a:extLst>
              <a:ext uri="{FF2B5EF4-FFF2-40B4-BE49-F238E27FC236}">
                <a16:creationId xmlns:a16="http://schemas.microsoft.com/office/drawing/2014/main" id="{DD16D097-B785-7EC6-9F98-4D4A55DD7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520929" y="5774295"/>
            <a:ext cx="2668378" cy="1634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Google Shape;171;p20">
            <a:extLst>
              <a:ext uri="{FF2B5EF4-FFF2-40B4-BE49-F238E27FC236}">
                <a16:creationId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548158" y="510651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PRODUCTION FACILITY 2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03.057 E 039 30.804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53 FT</a:t>
            </a:r>
            <a:endParaRPr sz="1000" b="1" dirty="0"/>
          </a:p>
        </p:txBody>
      </p:sp>
      <p:pic>
        <p:nvPicPr>
          <p:cNvPr id="98" name="Picture 3">
            <a:extLst>
              <a:ext uri="{FF2B5EF4-FFF2-40B4-BE49-F238E27FC236}">
                <a16:creationId xmlns:a16="http://schemas.microsoft.com/office/drawing/2014/main" id="{F477F8F6-0A5D-1E63-B452-965DED58E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screen"/>
          <a:srcRect/>
          <a:stretch>
            <a:fillRect/>
          </a:stretch>
        </p:blipFill>
        <p:spPr bwMode="auto">
          <a:xfrm>
            <a:off x="11150619" y="7990152"/>
            <a:ext cx="2318502" cy="2095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Google Shape;171;p20">
            <a:extLst>
              <a:ext uri="{FF2B5EF4-FFF2-40B4-BE49-F238E27FC236}">
                <a16:creationId xmlns:a16="http://schemas.microsoft.com/office/drawing/2014/main" id="{187F89AD-9A55-E9B0-3894-CA493B83E5A4}"/>
              </a:ext>
            </a:extLst>
          </p:cNvPr>
          <p:cNvSpPr txBox="1"/>
          <p:nvPr/>
        </p:nvSpPr>
        <p:spPr>
          <a:xfrm>
            <a:off x="11015668" y="7432263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RESEARCH &amp; DEVELOP BUILDING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32.178 E 039 30.747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56 FT</a:t>
            </a:r>
            <a:endParaRPr sz="1000" b="1" dirty="0"/>
          </a:p>
        </p:txBody>
      </p:sp>
      <p:pic>
        <p:nvPicPr>
          <p:cNvPr id="99" name="Picture 4">
            <a:extLst>
              <a:ext uri="{FF2B5EF4-FFF2-40B4-BE49-F238E27FC236}">
                <a16:creationId xmlns:a16="http://schemas.microsoft.com/office/drawing/2014/main" id="{41DED88B-44EA-8B78-53C9-5384D2661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screen"/>
          <a:srcRect/>
          <a:stretch>
            <a:fillRect/>
          </a:stretch>
        </p:blipFill>
        <p:spPr bwMode="auto">
          <a:xfrm>
            <a:off x="1097175" y="2319618"/>
            <a:ext cx="1837790" cy="1493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Google Shape;171;p20">
            <a:extLst>
              <a:ext uri="{FF2B5EF4-FFF2-40B4-BE49-F238E27FC236}">
                <a16:creationId xmlns:a16="http://schemas.microsoft.com/office/drawing/2014/main" id="{757E2BC6-970B-520C-CADA-70AE67AEC4C5}"/>
              </a:ext>
            </a:extLst>
          </p:cNvPr>
          <p:cNvSpPr txBox="1"/>
          <p:nvPr/>
        </p:nvSpPr>
        <p:spPr>
          <a:xfrm>
            <a:off x="649207" y="3701913"/>
            <a:ext cx="2540100" cy="79236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DISTRIB FACILITY ON GRN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03.072 E 039 30.802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56 FT</a:t>
            </a:r>
            <a:endParaRPr sz="1000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E41A72A-635A-8B58-69C8-3FB2F2356D91}"/>
              </a:ext>
            </a:extLst>
          </p:cNvPr>
          <p:cNvSpPr txBox="1"/>
          <p:nvPr/>
        </p:nvSpPr>
        <p:spPr>
          <a:xfrm rot="20910665">
            <a:off x="8283183" y="2529736"/>
            <a:ext cx="4074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chemeClr val="bg1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Ordinance Survey Map. </a:t>
            </a:r>
          </a:p>
          <a:p>
            <a:r>
              <a:rPr lang="en-GB" sz="1800" dirty="0">
                <a:solidFill>
                  <a:schemeClr val="bg1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Embedded images provide best estimate at building type. RS</a:t>
            </a:r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234479482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PRODUCTION PLANT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DESIMETRIC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B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PRODUCTION PLANT 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DESIMETRIC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BLAST, FRAGMENTATION</a:t>
                      </a: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C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POWER DISTRIBUTION FACILITY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RESEARCH BUILDING OFFICES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D6DB4E-5BF0-640D-4FF6-499A6A02466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6223DC-2E25-E475-B9C6-7EFB3FE9510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C0CC3214-0D5E-AE5F-8DE4-A53353FF0B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1933F62-72A1-D635-DB7C-AA7781941627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4062AE3-80A1-F01E-25D6-B7C28B2289C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FFEB2906-8AA8-3B04-9C9E-62FFDD06368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E2DB666-6578-1ECC-CEC1-98596971194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8FCE3F1-AC46-3C5D-6C2A-723E7C18682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2A9A1C5-4BB0-4CF6-81BC-76E92C0AD5E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FF6828D-6B02-1FB4-7A43-BD4614CD0D7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7A1B131-C657-35FD-EF75-40328EBC57C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8769AE-136E-297D-1547-70E7020A3E3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CD27A4D-2DD6-C72B-64C8-EA6D76FD92F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BE01B5-E713-BA28-50E3-2D36296C885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F28282E-DC27-7646-7744-377946ACEA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02119A04-1523-E6A5-0F3A-E55AF2E62E56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map of land with water&#10;&#10;Description automatically generated">
            <a:extLst>
              <a:ext uri="{FF2B5EF4-FFF2-40B4-BE49-F238E27FC236}">
                <a16:creationId xmlns:a16="http://schemas.microsoft.com/office/drawing/2014/main" id="{6B2B6022-4989-52B7-5561-A037DD2B8C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36169" t="44341" r="53244" b="41163"/>
          <a:stretch/>
        </p:blipFill>
        <p:spPr>
          <a:xfrm>
            <a:off x="0" y="1936460"/>
            <a:ext cx="15119350" cy="8733658"/>
          </a:xfrm>
          <a:prstGeom prst="rect">
            <a:avLst/>
          </a:prstGeom>
        </p:spPr>
      </p:pic>
      <p:grpSp>
        <p:nvGrpSpPr>
          <p:cNvPr id="195" name="Google Shape;195;p22"/>
          <p:cNvGrpSpPr/>
          <p:nvPr/>
        </p:nvGrpSpPr>
        <p:grpSpPr>
          <a:xfrm>
            <a:off x="3366359" y="6794500"/>
            <a:ext cx="3326541" cy="857268"/>
            <a:chOff x="3366359" y="6794500"/>
            <a:chExt cx="3326541" cy="857268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3366359" y="7037368"/>
              <a:ext cx="1746900" cy="61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Civilian Industrial Area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100FT W and S </a:t>
              </a:r>
              <a:r>
                <a:rPr lang="en-GB" sz="1000" b="1" dirty="0"/>
                <a:t>of Target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3"/>
              <a:endCxn id="59" idx="4"/>
            </p:cNvCxnSpPr>
            <p:nvPr/>
          </p:nvCxnSpPr>
          <p:spPr>
            <a:xfrm flipV="1">
              <a:off x="5113259" y="6794500"/>
              <a:ext cx="1579641" cy="550068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7162800" y="4686724"/>
            <a:ext cx="2687906" cy="2188083"/>
            <a:chOff x="4871769" y="4510325"/>
            <a:chExt cx="2687906" cy="218808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800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4871769" y="4842269"/>
              <a:ext cx="2159760" cy="1856139"/>
              <a:chOff x="4871769" y="4842269"/>
              <a:chExt cx="2159760" cy="1856139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4871769" y="5183588"/>
                <a:ext cx="1468688" cy="1514820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6125373" y="4842269"/>
                <a:ext cx="906156" cy="563159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21313752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458C8E-4750-6133-B68D-6D530F4074A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EC3990C-F56F-DA03-CD85-F892CCD038E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id="{04AB5BB8-EBF7-3E3F-12E5-A237E525BA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43A66A3-1094-C39B-4661-A09F7003306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B035513-AA78-9233-314A-A1CA6FFBBD1E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0F83125-06C4-444C-63C0-2C60C3C557F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800392FC-162C-B8EF-2645-2E4CDCE4EBDB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2DC2DD94-E8E8-447F-730E-F5FF2BD76A7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33E5FE3-DC00-304A-DB23-BF384B3E159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F1E17B4-B2AC-AFE3-CB8F-FD915974183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449ABB5-C581-2D0C-F9DF-DF09CF89077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861A84-3C98-3678-2197-BD95D342EA1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C6E4B5C-481A-987C-B238-42EC6870E32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95C5657-96E6-0DA9-332F-D6409E34F0F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F9AB031D-73ED-3525-51B2-636C703195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6995480A-4BF9-DEC6-99DA-890557F5601D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33F84D3-3325-F6D4-E1AC-654C21BAA4E2}"/>
              </a:ext>
            </a:extLst>
          </p:cNvPr>
          <p:cNvGrpSpPr/>
          <p:nvPr/>
        </p:nvGrpSpPr>
        <p:grpSpPr>
          <a:xfrm>
            <a:off x="7607693" y="5876624"/>
            <a:ext cx="887962" cy="797663"/>
            <a:chOff x="5551085" y="4294984"/>
            <a:chExt cx="4753763" cy="4270342"/>
          </a:xfrm>
        </p:grpSpPr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011E3BFD-899B-9FB2-DC37-7D009EE9666C}"/>
                </a:ext>
              </a:extLst>
            </p:cNvPr>
            <p:cNvSpPr/>
            <p:nvPr/>
          </p:nvSpPr>
          <p:spPr>
            <a:xfrm>
              <a:off x="7220566" y="4570508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A2779E6C-EE2A-23FF-48C4-097FE8507185}"/>
                </a:ext>
              </a:extLst>
            </p:cNvPr>
            <p:cNvSpPr/>
            <p:nvPr/>
          </p:nvSpPr>
          <p:spPr>
            <a:xfrm>
              <a:off x="6240496" y="5305514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36992664-22FD-E745-3E7D-4CDFAC626AF9}"/>
                </a:ext>
              </a:extLst>
            </p:cNvPr>
            <p:cNvSpPr/>
            <p:nvPr/>
          </p:nvSpPr>
          <p:spPr>
            <a:xfrm>
              <a:off x="7384126" y="5664308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AEBC0463-9BFA-CD6F-F265-1B42DDCBF2C8}"/>
                </a:ext>
              </a:extLst>
            </p:cNvPr>
            <p:cNvSpPr/>
            <p:nvPr/>
          </p:nvSpPr>
          <p:spPr>
            <a:xfrm>
              <a:off x="8895671" y="7752605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111E8305-A07F-47BE-BBF1-033348A68269}"/>
                </a:ext>
              </a:extLst>
            </p:cNvPr>
            <p:cNvSpPr/>
            <p:nvPr/>
          </p:nvSpPr>
          <p:spPr>
            <a:xfrm>
              <a:off x="7558277" y="6401453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B82E11F2-329D-831F-627D-40900DB88601}"/>
                </a:ext>
              </a:extLst>
            </p:cNvPr>
            <p:cNvSpPr/>
            <p:nvPr/>
          </p:nvSpPr>
          <p:spPr>
            <a:xfrm>
              <a:off x="7438615" y="7042463"/>
              <a:ext cx="436098" cy="379828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9F8017D-5B40-C5B2-A35C-35E892A8AF90}"/>
                </a:ext>
              </a:extLst>
            </p:cNvPr>
            <p:cNvSpPr/>
            <p:nvPr/>
          </p:nvSpPr>
          <p:spPr>
            <a:xfrm>
              <a:off x="5551085" y="4294984"/>
              <a:ext cx="4753763" cy="4270342"/>
            </a:xfrm>
            <a:custGeom>
              <a:avLst/>
              <a:gdLst>
                <a:gd name="connsiteX0" fmla="*/ 0 w 3277772"/>
                <a:gd name="connsiteY0" fmla="*/ 2152357 h 3305907"/>
                <a:gd name="connsiteX1" fmla="*/ 661181 w 3277772"/>
                <a:gd name="connsiteY1" fmla="*/ 0 h 3305907"/>
                <a:gd name="connsiteX2" fmla="*/ 3277772 w 3277772"/>
                <a:gd name="connsiteY2" fmla="*/ 858129 h 3305907"/>
                <a:gd name="connsiteX3" fmla="*/ 2546252 w 3277772"/>
                <a:gd name="connsiteY3" fmla="*/ 3305907 h 3305907"/>
                <a:gd name="connsiteX4" fmla="*/ 0 w 3277772"/>
                <a:gd name="connsiteY4" fmla="*/ 2152357 h 330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77772" h="3305907">
                  <a:moveTo>
                    <a:pt x="0" y="2152357"/>
                  </a:moveTo>
                  <a:lnTo>
                    <a:pt x="661181" y="0"/>
                  </a:lnTo>
                  <a:lnTo>
                    <a:pt x="3277772" y="858129"/>
                  </a:lnTo>
                  <a:lnTo>
                    <a:pt x="2546252" y="3305907"/>
                  </a:lnTo>
                  <a:lnTo>
                    <a:pt x="0" y="2152357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816E999E-C5C5-C7AC-3D58-B11480E2B0C1}"/>
              </a:ext>
            </a:extLst>
          </p:cNvPr>
          <p:cNvSpPr/>
          <p:nvPr/>
        </p:nvSpPr>
        <p:spPr>
          <a:xfrm>
            <a:off x="6692900" y="5448300"/>
            <a:ext cx="1778000" cy="2184400"/>
          </a:xfrm>
          <a:custGeom>
            <a:avLst/>
            <a:gdLst>
              <a:gd name="connsiteX0" fmla="*/ 1117600 w 1778000"/>
              <a:gd name="connsiteY0" fmla="*/ 304800 h 2184400"/>
              <a:gd name="connsiteX1" fmla="*/ 838200 w 1778000"/>
              <a:gd name="connsiteY1" fmla="*/ 990600 h 2184400"/>
              <a:gd name="connsiteX2" fmla="*/ 1778000 w 1778000"/>
              <a:gd name="connsiteY2" fmla="*/ 1422400 h 2184400"/>
              <a:gd name="connsiteX3" fmla="*/ 1447800 w 1778000"/>
              <a:gd name="connsiteY3" fmla="*/ 2184400 h 2184400"/>
              <a:gd name="connsiteX4" fmla="*/ 0 w 1778000"/>
              <a:gd name="connsiteY4" fmla="*/ 1346200 h 2184400"/>
              <a:gd name="connsiteX5" fmla="*/ 508000 w 1778000"/>
              <a:gd name="connsiteY5" fmla="*/ 0 h 2184400"/>
              <a:gd name="connsiteX6" fmla="*/ 1193800 w 1778000"/>
              <a:gd name="connsiteY6" fmla="*/ 215900 h 2184400"/>
              <a:gd name="connsiteX7" fmla="*/ 1117600 w 1778000"/>
              <a:gd name="connsiteY7" fmla="*/ 3048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8000" h="2184400">
                <a:moveTo>
                  <a:pt x="1117600" y="304800"/>
                </a:moveTo>
                <a:lnTo>
                  <a:pt x="838200" y="990600"/>
                </a:lnTo>
                <a:lnTo>
                  <a:pt x="1778000" y="1422400"/>
                </a:lnTo>
                <a:lnTo>
                  <a:pt x="1447800" y="2184400"/>
                </a:lnTo>
                <a:lnTo>
                  <a:pt x="0" y="1346200"/>
                </a:lnTo>
                <a:lnTo>
                  <a:pt x="508000" y="0"/>
                </a:lnTo>
                <a:lnTo>
                  <a:pt x="1193800" y="215900"/>
                </a:lnTo>
                <a:lnTo>
                  <a:pt x="1117600" y="30480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3890356808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Offices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S Target DPIs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DDADFCD-6467-F021-5AB3-8CD6970ABDD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0D7312A-F344-228B-6660-E1CB23444EE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060B9B51-8FA1-57BE-FAF1-97846C9A5F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EE23E19-EA29-9F5D-58B8-DB3391FECCD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99E0AB6-7F7A-8A0E-267D-41D48175FC6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981C118-03F1-F159-7895-E78C2752137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059D839-BDCA-28D9-B2D3-1FF247DF373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E7CA1F7-C526-D4B4-2C98-46CE3E4793A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49CDDE4-0740-0BC3-E679-5FA90C23065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F3C6C13-2020-21F3-879B-C428841B2C5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C65A8D9-A9FE-9514-8CAA-A0A1972B34F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8F1969-0A16-EB57-9FE1-8C299A493C5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E2DFA7-622E-38B2-B4B2-41B760F4E14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AE95A8-0F49-31D8-9E35-301499F023B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634A738F-C830-B6F5-C5F4-87537CF265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B3E87DCB-0447-8239-B949-C6F2E1D08101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487467A-7B9F-4023-2E3D-42321109288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AFD62D7-118D-3526-F758-A70C961E51C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3" name="Picture 3">
              <a:extLst>
                <a:ext uri="{FF2B5EF4-FFF2-40B4-BE49-F238E27FC236}">
                  <a16:creationId xmlns:a16="http://schemas.microsoft.com/office/drawing/2014/main" id="{AF2CB024-4934-EB4A-B031-F99224AAE8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3ECA96B-2BE1-5BF1-4CC9-85D5BBA2AD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D1D0EEE-A8F5-2D69-F53A-5B66C826E3B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1AFAF-80B0-9509-7BE3-CA9571C38B7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F2C7897-AC98-04C8-9436-050320D7773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E6BBC5C-2B9D-6079-BBD3-C2E78B14BEC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880C5EF9-0E29-D8C5-797A-02D244D4B2B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38270DE-6619-7D27-3875-97B15A90962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F70A76D-C5F2-31C5-923D-F6C0627DDDA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Ostrovnoy</a:t>
              </a:r>
              <a:r>
                <a:rPr lang="en-GB" sz="2000" b="1" dirty="0"/>
                <a:t> Munitions Factory, SRN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B5575F-6E03-8FF2-9B44-6F7A63F619C4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SRNTGT024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03.241 E 039 30.917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DC5AE40-3C2A-AF24-9FC1-01B953280B6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CBCE588-5570-0109-B3CE-587230F3899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9" name="Picture 2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6901A112-066E-A3E8-814E-F2591247B4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0" name="Rektangel 11">
              <a:extLst>
                <a:ext uri="{FF2B5EF4-FFF2-40B4-BE49-F238E27FC236}">
                  <a16:creationId xmlns:a16="http://schemas.microsoft.com/office/drawing/2014/main" id="{C53CF5FE-4436-0130-A5B7-DB7C5A60A67D}"/>
                </a:ext>
              </a:extLst>
            </p:cNvPr>
            <p:cNvSpPr/>
            <p:nvPr/>
          </p:nvSpPr>
          <p:spPr>
            <a:xfrm>
              <a:off x="11022301" y="1171614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1007</Words>
  <Application>Microsoft Office PowerPoint</Application>
  <PresentationFormat>Custom</PresentationFormat>
  <Paragraphs>244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Courier New</vt:lpstr>
      <vt:lpstr>Cavolini</vt:lpstr>
      <vt:lpstr>Arial</vt:lpstr>
      <vt:lpstr>Simple Light</vt:lpstr>
      <vt:lpstr>TARGET FOLDER  SRNTGT024  Ostrovnoy Munitions Factory,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9</cp:revision>
  <dcterms:modified xsi:type="dcterms:W3CDTF">2025-01-08T11:32:05Z</dcterms:modified>
</cp:coreProperties>
</file>